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84"/>
  </p:sldMasterIdLst>
  <p:sldIdLst>
    <p:sldId id="256" r:id="rId85"/>
    <p:sldId id="381" r:id="rId86"/>
    <p:sldId id="350" r:id="rId87"/>
    <p:sldId id="378" r:id="rId88"/>
    <p:sldId id="387" r:id="rId89"/>
    <p:sldId id="388" r:id="rId90"/>
    <p:sldId id="376" r:id="rId91"/>
    <p:sldId id="379" r:id="rId92"/>
    <p:sldId id="384" r:id="rId93"/>
    <p:sldId id="389" r:id="rId94"/>
    <p:sldId id="382" r:id="rId9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DF7"/>
    <a:srgbClr val="EE36D8"/>
    <a:srgbClr val="5C0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3" autoAdjust="0"/>
    <p:restoredTop sz="94685" autoAdjust="0"/>
  </p:normalViewPr>
  <p:slideViewPr>
    <p:cSldViewPr>
      <p:cViewPr varScale="1">
        <p:scale>
          <a:sx n="116" d="100"/>
          <a:sy n="116" d="100"/>
        </p:scale>
        <p:origin x="12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76" Type="http://schemas.openxmlformats.org/officeDocument/2006/relationships/customXml" Target="../customXml/item76.xml"/><Relationship Id="rId84" Type="http://schemas.openxmlformats.org/officeDocument/2006/relationships/slideMaster" Target="slideMasters/slideMaster1.xml"/><Relationship Id="rId89" Type="http://schemas.openxmlformats.org/officeDocument/2006/relationships/slide" Target="slides/slide5.xml"/><Relationship Id="rId97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87" Type="http://schemas.openxmlformats.org/officeDocument/2006/relationships/slide" Target="slides/slide3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slide" Target="slides/slide6.xml"/><Relationship Id="rId95" Type="http://schemas.openxmlformats.org/officeDocument/2006/relationships/slide" Target="slides/slide1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slide" Target="slides/slide1.xml"/><Relationship Id="rId93" Type="http://schemas.openxmlformats.org/officeDocument/2006/relationships/slide" Target="slides/slide9.xml"/><Relationship Id="rId98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slide" Target="slides/slide4.xml"/><Relationship Id="rId91" Type="http://schemas.openxmlformats.org/officeDocument/2006/relationships/slide" Target="slides/slide7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slide" Target="slides/slide2.xml"/><Relationship Id="rId94" Type="http://schemas.openxmlformats.org/officeDocument/2006/relationships/slide" Target="slides/slide10.xml"/><Relationship Id="rId9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8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9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2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4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6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2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6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9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2B5C5E8-8DD0-4150-91B3-B53EC1F302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FD5AE56-163D-43EB-874C-A4F86959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697" y="655611"/>
            <a:ext cx="7086599" cy="14424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Cu-2021-110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3600" dirty="0" smtClean="0"/>
              <a:t>Vitesse, LLC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2000" dirty="0" smtClean="0"/>
              <a:t>Height Limit exception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097" y="2433075"/>
            <a:ext cx="6019801" cy="513861"/>
          </a:xfrm>
        </p:spPr>
        <p:txBody>
          <a:bodyPr/>
          <a:lstStyle/>
          <a:p>
            <a:r>
              <a:rPr lang="en-US" dirty="0" smtClean="0"/>
              <a:t>September 21</a:t>
            </a:r>
            <a:r>
              <a:rPr lang="en-US" baseline="30000" dirty="0" smtClean="0"/>
              <a:t>st</a:t>
            </a:r>
            <a:r>
              <a:rPr lang="en-US" dirty="0" smtClean="0"/>
              <a:t>, 2021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" y="485726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Casey Kaiser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Senior Planner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8" y="26670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" y="17537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Decision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307" y="1143000"/>
            <a:ext cx="74593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MOTION IN FAVOR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The Staff Report and record of tonight’s proceedings are hereby incorporated as Findings of Fact in Favor of this Application.  I </a:t>
            </a:r>
            <a:r>
              <a:rPr lang="en-US" dirty="0" smtClean="0"/>
              <a:t>move </a:t>
            </a:r>
            <a:r>
              <a:rPr lang="en-US" dirty="0"/>
              <a:t>that the application be </a:t>
            </a:r>
            <a:r>
              <a:rPr lang="en-US" b="1" dirty="0"/>
              <a:t>APPROVED, </a:t>
            </a:r>
            <a:r>
              <a:rPr lang="en-US" dirty="0"/>
              <a:t>subject to the Conditions of Approval as they have been finalized, and based upon the Findings of Fact in favor of the application.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u="sng" dirty="0"/>
              <a:t>MOTION IN OPPOSITION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The Staff Report and record of tonight’s proceedings are hereby incorporated as Findings of Fact in Opposition to this Application.  I Move that the request be </a:t>
            </a:r>
            <a:r>
              <a:rPr lang="en-US" b="1" dirty="0"/>
              <a:t>DENIED</a:t>
            </a:r>
            <a:r>
              <a:rPr lang="en-US" dirty="0"/>
              <a:t> based upon Findings of Fact in opposition to the application.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64" y="5964564"/>
            <a:ext cx="741035" cy="7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6119" y="2819400"/>
            <a:ext cx="7459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ahnschrift SemiCondensed" panose="020B0502040204020203" pitchFamily="34" charset="0"/>
              </a:rPr>
              <a:t>Questions?</a:t>
            </a:r>
            <a:endParaRPr lang="en-US" sz="480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64" y="5964564"/>
            <a:ext cx="741035" cy="7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8" y="206138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Proposal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598" y="1280464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PROPOSAL</a:t>
            </a:r>
          </a:p>
          <a:p>
            <a:pPr algn="ctr"/>
            <a:r>
              <a:rPr lang="en-US" sz="1600" dirty="0" smtClean="0"/>
              <a:t>The </a:t>
            </a:r>
            <a:r>
              <a:rPr lang="en-US" sz="1600" dirty="0"/>
              <a:t>applicant </a:t>
            </a:r>
            <a:r>
              <a:rPr lang="en-US" sz="1600" dirty="0" smtClean="0"/>
              <a:t>is </a:t>
            </a:r>
            <a:r>
              <a:rPr lang="en-US" sz="1600" dirty="0"/>
              <a:t>requesting </a:t>
            </a:r>
            <a:r>
              <a:rPr lang="en-US" sz="1600" dirty="0" smtClean="0"/>
              <a:t>approval to build to a maximum height of 60 feet, exceeding </a:t>
            </a:r>
            <a:r>
              <a:rPr lang="en-US" sz="1600" dirty="0"/>
              <a:t>the M1 zone height limit of 50 feet on a potential future building </a:t>
            </a:r>
            <a:r>
              <a:rPr lang="en-US" sz="1600" dirty="0" smtClean="0"/>
              <a:t>addition/expansion.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907058" y="2790110"/>
            <a:ext cx="5177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u="sng" dirty="0" smtClean="0"/>
              <a:t>ZONING</a:t>
            </a:r>
          </a:p>
          <a:p>
            <a:pPr lvl="0" algn="ctr"/>
            <a:r>
              <a:rPr lang="en-US" sz="1600" dirty="0"/>
              <a:t>The subject property is within the City, zoned </a:t>
            </a:r>
            <a:r>
              <a:rPr lang="en-US" sz="1600" dirty="0" smtClean="0"/>
              <a:t>M1 Light Industrial, </a:t>
            </a:r>
            <a:r>
              <a:rPr lang="en-US" sz="1600" dirty="0"/>
              <a:t>and </a:t>
            </a:r>
            <a:r>
              <a:rPr lang="en-US" sz="1600" dirty="0" smtClean="0"/>
              <a:t>designated light industrial </a:t>
            </a:r>
            <a:r>
              <a:rPr lang="en-US" sz="1600" dirty="0"/>
              <a:t>in the City’s Comprehensive Plan.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07058" y="4545977"/>
            <a:ext cx="517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u="sng" dirty="0" smtClean="0"/>
              <a:t>NOTICE</a:t>
            </a:r>
          </a:p>
          <a:p>
            <a:pPr lvl="0" algn="ctr"/>
            <a:r>
              <a:rPr lang="en-US" sz="1600" dirty="0" smtClean="0"/>
              <a:t>Neighbor Notice: Mailed out Aug 26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2021</a:t>
            </a:r>
          </a:p>
          <a:p>
            <a:pPr lvl="0" algn="ctr"/>
            <a:r>
              <a:rPr lang="en-US" sz="1600" dirty="0" smtClean="0"/>
              <a:t>Newspaper Notice: Published Sep </a:t>
            </a:r>
            <a:r>
              <a:rPr lang="en-US" sz="1600" dirty="0"/>
              <a:t>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2021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64" y="5964564"/>
            <a:ext cx="741035" cy="7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9" y="17306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Location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691143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511 SW Connect Way, </a:t>
            </a:r>
            <a:r>
              <a:rPr lang="en-US" dirty="0"/>
              <a:t>Map &amp; Tax Lot </a:t>
            </a:r>
            <a:r>
              <a:rPr lang="en-US" dirty="0" smtClean="0"/>
              <a:t>15-16-0100 01102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64" y="5964564"/>
            <a:ext cx="741035" cy="741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18" y="1143000"/>
            <a:ext cx="7488564" cy="53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Site Description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838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</a:t>
            </a:r>
            <a:r>
              <a:rPr lang="en-US" sz="1400" dirty="0"/>
              <a:t>site contains a </a:t>
            </a:r>
            <a:r>
              <a:rPr lang="en-US" sz="1400" dirty="0" smtClean="0"/>
              <a:t>data center building PRN1 and associated site improvements including access roads, parking, and landscaped areas.</a:t>
            </a:r>
            <a:endParaRPr lang="en-US" sz="1400" dirty="0">
              <a:latin typeface="Bahnschrift SemiCondensed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64" y="5964564"/>
            <a:ext cx="741035" cy="74103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" y="1576864"/>
            <a:ext cx="7162800" cy="48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Potential Expansion – PRN 1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5014857" cy="5260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914400"/>
            <a:ext cx="2921183" cy="5488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64" y="5964564"/>
            <a:ext cx="741035" cy="741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066800"/>
            <a:ext cx="1218254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Potential Expansion – PRN 1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64" y="5964564"/>
            <a:ext cx="741035" cy="741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32" y="1600200"/>
            <a:ext cx="8382000" cy="27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" y="17537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Findings Summary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045" y="872640"/>
            <a:ext cx="745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The proposed request for an exception to the maximum height limit in the M1 Light Industrial Zone can be approved as a Type II Conditional Use.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045" y="2390274"/>
            <a:ext cx="745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The proposed height increase will not adversely impact the scenic quality of the rimrock.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104" y="1631457"/>
            <a:ext cx="745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The proposed increase to a maximum height of 60’ is not anticipated to adversely impact the surrounding industrial area or airport operations.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9045" y="3149091"/>
            <a:ext cx="745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The proposal is being approved for the entire parcel.  No portion of the property is within the 200’ rimrock setback.</a:t>
            </a:r>
          </a:p>
        </p:txBody>
      </p:sp>
      <p:pic>
        <p:nvPicPr>
          <p:cNvPr id="1026" name="Picture 2" descr="Rimrock Park - Crook County Parks and Recreation Distr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5" y="3907908"/>
            <a:ext cx="7924800" cy="26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64" y="5964564"/>
            <a:ext cx="741035" cy="7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View Shed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47472"/>
            <a:ext cx="8610600" cy="5389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64" y="5964564"/>
            <a:ext cx="741035" cy="741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95400"/>
            <a:ext cx="3200400" cy="297180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8" name="Oval 7"/>
          <p:cNvSpPr/>
          <p:nvPr/>
        </p:nvSpPr>
        <p:spPr>
          <a:xfrm>
            <a:off x="1600200" y="2577512"/>
            <a:ext cx="6096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458200" y="1524000"/>
            <a:ext cx="398505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ahnschrift SemiBold" panose="020B0502040204020203" pitchFamily="34" charset="0"/>
              </a:rPr>
              <a:t>Public Comments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058" y="914400"/>
            <a:ext cx="517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 SemiCondensed" panose="020B0502040204020203" pitchFamily="34" charset="0"/>
              </a:rPr>
              <a:t>There were no public comments.</a:t>
            </a:r>
            <a:endParaRPr lang="en-US" sz="1600" dirty="0">
              <a:latin typeface="Bahnschrift Semi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058" y="1385502"/>
            <a:ext cx="517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 SemiCondensed" panose="020B0502040204020203" pitchFamily="34" charset="0"/>
              </a:rPr>
              <a:t>There were no comments from any public agencies.</a:t>
            </a:r>
            <a:endParaRPr lang="en-US" sz="1600" dirty="0">
              <a:latin typeface="Bahnschrift SemiCondensed" panose="020B0502040204020203" pitchFamily="34" charset="0"/>
            </a:endParaRPr>
          </a:p>
        </p:txBody>
      </p:sp>
      <p:pic>
        <p:nvPicPr>
          <p:cNvPr id="2050" name="Picture 2" descr="Security firm for Facebook in Prineville settles racial discrimination  cases | Business | bendbulleti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7" y="1864842"/>
            <a:ext cx="7806301" cy="43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64" y="5964564"/>
            <a:ext cx="741035" cy="7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FF1E5F4-223B-44C5-A64C-B2FF7A87506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66BBE66-EC93-4306-9E2D-75DA135B37F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38BFDB4-6B03-4024-9EB5-275FA9A5D0BA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EA480BF-8CFC-4A22-825C-CEDC3BCFCFF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124B5DA-8327-4766-81BF-5BC22DB6783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A0D39BB-3A8C-4278-83C6-66120612C2E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7164327-9F72-4DEF-8E9B-7BC2D6B0521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04284F6-8D2F-4658-B4A5-9C1AA03E809E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E268F2F-E11D-46F7-AADE-07D5F172F60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C6966C5-D703-4D62-9096-104B498E84A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140C270-6D89-4C65-9416-7A1F22B15BA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CC370E2-8D73-435C-9BED-90899B8A64AF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AFC9F24-3B96-4D4D-AAEA-B78C737E340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32D30A8-5F51-47A4-9EDE-BDC8F416ADB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EC82B2E-EDF1-49C1-879F-8F6FD6AAF69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938DC66-9599-4745-9517-1B3B2F976EC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6B4E0C6-7AE6-441E-AE97-E3BB6C50DC8A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935CC4AF-2075-41D4-92F2-585855E85BB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4EBBF61-7FCD-4AA3-B8EA-3F662C1FD11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BE40AE6-231B-4DB0-8C92-C419C6264E0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FDDEB40-E41A-4D88-9DFD-8284B8BB23A9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735896A3-26A2-4D07-AF22-248479BA5FB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D5C51B6-75AD-4B73-A8C5-8AEB2030D09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B2011CA-CCC3-45B2-8411-BCFF5161831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FFAFDBA-E0EB-45C6-9EF6-680A20BAF6B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BEC1C41-8D3C-450A-ACFA-29DA4717A730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87422315-7954-416C-813D-25BFAEBDC0BF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2D37292F-C2F3-4F38-A83B-87A7D0E5FD1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43B3A70-BF7C-4E47-84D4-D110931A200E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74C1ED32-80A0-45A1-A2C8-3657FB46D7E9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13ABAB0-6B0A-41F9-8346-E1E5476AAEE5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A7D7C9F-31E1-4577-9A79-FD83F6EE1C73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7643C93E-F951-4E96-A9E0-464BCFFEC04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8447D87-18DF-45E8-9669-A61A8F76967D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26D304A-3B57-49B9-89C4-4ACA4EA47928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E54B2B9D-AE87-497C-98F5-23A95E68B754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AAF16194-D2BE-4BDF-B08E-9B23563F85F4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AF8277D-09A8-4309-900C-E05D61586A5A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4D9706A-74AB-458D-A11C-C84A218AE9F2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ACC20C0-151E-4626-A3AB-C5A575DBBBA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CDC2E36-1289-4AB7-BCEC-341E5B10743E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774966D1-8CF5-4E37-B357-1FB12E0E9A6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B2CC447A-A05B-4A4E-AC13-E39C7ABED22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31E0FC9A-0D98-4166-977E-639296B9142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0CC6C9A-75DC-4E19-8C67-ECF72915FACD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EC7AB4EE-2F68-4E0A-AFE6-E0F4195FB124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EB55FDFC-4069-4D15-BEB0-5048B4747CD7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6921ECA7-3CAC-498F-BE36-53CD9B7AFF3D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521BD148-5EA4-4FF3-9FA4-3C5AC0C8D333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F1CCA59A-9BE4-40BA-913E-380317D53EF2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5853274C-2FB2-4025-B89F-243DD204314F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CAD77E5A-8735-458B-9F32-7840E9498CEA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15C5478D-BA42-4DB6-AF37-1EDA33D9A266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DBF4739A-2831-49EE-8408-4F1AA39DDB8C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061562E7-BFD7-4C33-A945-3DE0EBCA546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B66E8B9-8276-48E8-9340-1DE306135123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36F8FB52-BB7A-4AE3-BDFD-C4FF72E766AB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24743C39-1274-487F-AAB7-E5A0F1A76616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42160B45-AC6D-4BF4-AEB5-09797E23B037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E12E4A53-118A-4389-BF28-0985ABA02BE5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16300F3D-B74B-4523-B193-DAC4E12710AA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6C1CD1F-6C17-432C-A62C-1AD3E12685A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E25BD7BD-36F8-49E0-98A1-FAE8D2E4F06A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D35D8FBC-93E3-403E-B763-889F2731FE9D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74A3D603-4C64-44AE-BE5E-5B740DC2356F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AE230A91-C872-4872-A1E4-9E7B5A3FF83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A61BC9C-8C29-438C-8CD0-1365F90EF7A1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40154F69-80D2-423A-9DE5-D908947E1526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A1D6C314-6A66-444C-A580-BC203A5C452B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15FED1DA-1D5C-4047-B8D1-8EF2985A8FC6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33FB2E87-54FE-43D7-836E-2CD0A5C77C76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4FB6AD9D-625D-41A9-ACD9-DD9291BAB849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738DC86F-82ED-4C82-B227-8547B71348CF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A328BD90-B002-4D39-83C4-DB5BC772CAE9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EEA3E140-3AAC-4093-8861-82DEFE05C3A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CA8E2ECB-624E-4251-8451-10105005A48E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7CFA97B3-C649-417F-B0D3-8FC6DA9F5B3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244C2D5-77D0-4BFD-A8FD-20471ACFCC15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1B53760B-8CF4-4DC2-B458-08E05BC32593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25909EE2-8EB1-4613-A91C-1E5A96BECF72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7BA9B4A2-3BF0-4A7B-86D6-E74524A70470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A4953A21-2743-40AC-B9BC-39DC68F665A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A1D7001-9DBC-48F3-8618-4E92F8B0F4F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55880</TotalTime>
  <Words>246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Bahnschrift SemiBold</vt:lpstr>
      <vt:lpstr>Bahnschrift SemiCondensed</vt:lpstr>
      <vt:lpstr>Corbel</vt:lpstr>
      <vt:lpstr>Basis</vt:lpstr>
      <vt:lpstr>Cu-2021-110 Vitesse, LLC Height Limit exception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Commission</dc:title>
  <dc:creator>v2</dc:creator>
  <cp:lastModifiedBy>Casey Kaiser</cp:lastModifiedBy>
  <cp:revision>596</cp:revision>
  <cp:lastPrinted>2021-09-21T22:43:50Z</cp:lastPrinted>
  <dcterms:created xsi:type="dcterms:W3CDTF">2012-06-05T15:20:07Z</dcterms:created>
  <dcterms:modified xsi:type="dcterms:W3CDTF">2021-09-21T22:46:26Z</dcterms:modified>
</cp:coreProperties>
</file>